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Oswald ExtraLight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Lato Light"/>
      <p:regular r:id="rId33"/>
      <p:bold r:id="rId34"/>
      <p:italic r:id="rId35"/>
      <p:boldItalic r:id="rId36"/>
    </p:embeddedFont>
    <p:embeddedFont>
      <p:font typeface="Oswald Light"/>
      <p:regular r:id="rId37"/>
      <p:bold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swaldExtraLight-bold.fntdata"/><Relationship Id="rId23" Type="http://schemas.openxmlformats.org/officeDocument/2006/relationships/font" Target="fonts/OswaldExtra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7.xml"/><Relationship Id="rId33" Type="http://schemas.openxmlformats.org/officeDocument/2006/relationships/font" Target="fonts/LatoLight-regular.fntdata"/><Relationship Id="rId10" Type="http://schemas.openxmlformats.org/officeDocument/2006/relationships/slide" Target="slides/slide6.xml"/><Relationship Id="rId32" Type="http://schemas.openxmlformats.org/officeDocument/2006/relationships/font" Target="fonts/Lato-boldItalic.fntdata"/><Relationship Id="rId13" Type="http://schemas.openxmlformats.org/officeDocument/2006/relationships/slide" Target="slides/slide9.xml"/><Relationship Id="rId35" Type="http://schemas.openxmlformats.org/officeDocument/2006/relationships/font" Target="fonts/LatoLight-italic.fntdata"/><Relationship Id="rId12" Type="http://schemas.openxmlformats.org/officeDocument/2006/relationships/slide" Target="slides/slide8.xml"/><Relationship Id="rId34" Type="http://schemas.openxmlformats.org/officeDocument/2006/relationships/font" Target="fonts/LatoLight-bold.fntdata"/><Relationship Id="rId15" Type="http://schemas.openxmlformats.org/officeDocument/2006/relationships/slide" Target="slides/slide11.xml"/><Relationship Id="rId37" Type="http://schemas.openxmlformats.org/officeDocument/2006/relationships/font" Target="fonts/OswaldLight-regular.fntdata"/><Relationship Id="rId14" Type="http://schemas.openxmlformats.org/officeDocument/2006/relationships/slide" Target="slides/slide10.xml"/><Relationship Id="rId36" Type="http://schemas.openxmlformats.org/officeDocument/2006/relationships/font" Target="fonts/Lato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Oswald-regular.fntdata"/><Relationship Id="rId16" Type="http://schemas.openxmlformats.org/officeDocument/2006/relationships/slide" Target="slides/slide12.xml"/><Relationship Id="rId38" Type="http://schemas.openxmlformats.org/officeDocument/2006/relationships/font" Target="fonts/Oswald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>
              <a:spcBef>
                <a:spcPts val="0"/>
              </a:spcBef>
              <a:buChar char="-"/>
            </a:pPr>
            <a:r>
              <a:rPr lang="en"/>
              <a:t>Animated for the start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 2015, about 15 of every 100 U.S. adults aged 18 years or older (15.1%) currently  smoked cigarettes. This means</a:t>
            </a:r>
            <a:r>
              <a:rPr b="1" lang="en" sz="10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 estimated 36.5 million adults in the United States currently smoke cigarettes.</a:t>
            </a:r>
          </a:p>
          <a:p>
            <a:pPr lvl="0">
              <a:spcBef>
                <a:spcPts val="0"/>
              </a:spcBef>
              <a:buNone/>
            </a:pPr>
            <a:r>
              <a:rPr lang="en" sz="10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More than 16 million Americans live with a smoking-related disease.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8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7%  of quitters </a:t>
            </a:r>
            <a:r>
              <a:rPr lang="en"/>
              <a:t>will succeed at quitting smoking on their first try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3.5% of quitters </a:t>
            </a:r>
            <a:r>
              <a:rPr lang="en"/>
              <a:t>will succeed at quitting smoking cold turkey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>
              <a:spcBef>
                <a:spcPts val="0"/>
              </a:spcBef>
              <a:buChar char="-"/>
            </a:pPr>
            <a:r>
              <a:rPr lang="en"/>
              <a:t>Animated to separate at first (5 clicks for themes)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buChar char="-"/>
            </a:pPr>
            <a:r>
              <a:rPr lang="en"/>
              <a:t>Animated to separate at first (5 clicks for themes)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700800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9BD1E5"/>
                </a:solidFill>
                <a:latin typeface="Lato Light"/>
                <a:ea typeface="Lato Light"/>
                <a:cs typeface="Lato Light"/>
                <a:sym typeface="Lato Light"/>
              </a:rPr>
              <a:t>Cease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460950" y="2634405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Oswald ExtraLight"/>
                <a:ea typeface="Oswald ExtraLight"/>
                <a:cs typeface="Oswald ExtraLight"/>
                <a:sym typeface="Oswald ExtraLight"/>
              </a:rPr>
              <a:t>Hardware assisted companion app to aid cigarette smokers in quitting</a:t>
            </a:r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460950" y="3758850"/>
            <a:ext cx="2991600" cy="133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BD1E5"/>
                </a:solidFill>
                <a:latin typeface="Lato Light"/>
                <a:ea typeface="Lato Light"/>
                <a:cs typeface="Lato Light"/>
                <a:sym typeface="Lato Light"/>
              </a:rPr>
              <a:t>Abhijit Pranam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BD1E5"/>
                </a:solidFill>
                <a:latin typeface="Lato Light"/>
                <a:ea typeface="Lato Light"/>
                <a:cs typeface="Lato Light"/>
                <a:sym typeface="Lato Light"/>
              </a:rPr>
              <a:t>Joshua (Jihang) Lim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BD1E5"/>
                </a:solidFill>
                <a:latin typeface="Lato Light"/>
                <a:ea typeface="Lato Light"/>
                <a:cs typeface="Lato Light"/>
                <a:sym typeface="Lato Light"/>
              </a:rPr>
              <a:t>Ken Dong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Sketches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Font typeface="Oswald Light"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Smart Filter with Companion Application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Font typeface="Oswald Light"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Smart Lighter with Companion Application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Font typeface="Oswald Light"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Social Buddy Mobile Application</a:t>
            </a:r>
          </a:p>
        </p:txBody>
      </p:sp>
      <p:pic>
        <p:nvPicPr>
          <p:cNvPr descr="pexels-photo-355948.jpe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050" y="3192788"/>
            <a:ext cx="2362950" cy="143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Smart Filter with Companion Application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37" y="751300"/>
            <a:ext cx="7265925" cy="423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Smart Lighter with Companion Application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962" y="741250"/>
            <a:ext cx="6984075" cy="423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Social Buddy Mobile Application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812" y="751325"/>
            <a:ext cx="3038375" cy="421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90250" y="488250"/>
            <a:ext cx="66270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Selected Design: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Oswald Light"/>
                <a:ea typeface="Oswald Light"/>
                <a:cs typeface="Oswald Light"/>
                <a:sym typeface="Oswald Light"/>
              </a:rPr>
              <a:t> Smart filter with a companion app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Scenario 1: John uses a weekly plan to reduce his smoking intake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75" y="771450"/>
            <a:ext cx="8514050" cy="423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Scenario 2: Randy seeks support from a social community to help him quit smoking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38" y="751300"/>
            <a:ext cx="7588025" cy="4252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Font typeface="Oswald Light"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Minimize self-reporting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Font typeface="Oswald Light"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Develop social foundation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Font typeface="Oswald Light"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Innovate for ease of use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Font typeface="Oswald Light"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Design to motivate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539750" y="1270200"/>
            <a:ext cx="4261200" cy="2603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9BD1E5"/>
                </a:solidFill>
                <a:latin typeface="Lato Light"/>
                <a:ea typeface="Lato Light"/>
                <a:cs typeface="Lato Light"/>
                <a:sym typeface="Lato Light"/>
              </a:rPr>
              <a:t>Cease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800950" y="3041700"/>
            <a:ext cx="18549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0" y="4610025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highlight>
                  <a:srgbClr val="000000"/>
                </a:highlight>
              </a:rPr>
              <a:t>https://www.cdc.gov/tobacco/data_statistics/fact_sheets/adult_data/cig_smoking/index.htm</a:t>
            </a:r>
          </a:p>
        </p:txBody>
      </p:sp>
      <p:sp>
        <p:nvSpPr>
          <p:cNvPr id="75" name="Shape 75"/>
          <p:cNvSpPr/>
          <p:nvPr/>
        </p:nvSpPr>
        <p:spPr>
          <a:xfrm>
            <a:off x="3092433" y="1962469"/>
            <a:ext cx="2959134" cy="12185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1"/>
                </a:solidFill>
                <a:latin typeface="Arial"/>
              </a:rPr>
              <a:t>15%</a:t>
            </a:r>
          </a:p>
        </p:txBody>
      </p:sp>
      <p:sp>
        <p:nvSpPr>
          <p:cNvPr id="76" name="Shape 76"/>
          <p:cNvSpPr/>
          <p:nvPr/>
        </p:nvSpPr>
        <p:spPr>
          <a:xfrm>
            <a:off x="1550340" y="3626074"/>
            <a:ext cx="6043320" cy="306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Arial"/>
              </a:rPr>
              <a:t>of adults currently smoke in the United States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0" y="4610025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highlight>
                  <a:srgbClr val="000000"/>
                </a:highlight>
              </a:rPr>
              <a:t>https://www.cdc.gov/tobacco/data_statistics/fact_sheets/adult_data/cig_smoking/index.htm</a:t>
            </a:r>
          </a:p>
        </p:txBody>
      </p:sp>
      <p:sp>
        <p:nvSpPr>
          <p:cNvPr id="82" name="Shape 82"/>
          <p:cNvSpPr/>
          <p:nvPr/>
        </p:nvSpPr>
        <p:spPr>
          <a:xfrm>
            <a:off x="3092433" y="1962469"/>
            <a:ext cx="2959134" cy="12185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1"/>
                </a:solidFill>
                <a:latin typeface="Arial"/>
              </a:rPr>
              <a:t>13%</a:t>
            </a:r>
          </a:p>
        </p:txBody>
      </p:sp>
      <p:sp>
        <p:nvSpPr>
          <p:cNvPr id="83" name="Shape 83"/>
          <p:cNvSpPr/>
          <p:nvPr/>
        </p:nvSpPr>
        <p:spPr>
          <a:xfrm>
            <a:off x="1349137" y="3626074"/>
            <a:ext cx="6445726" cy="306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Arial"/>
              </a:rPr>
              <a:t>of young adults (aged 18-24) are active smokers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/>
        </p:nvSpPr>
        <p:spPr>
          <a:xfrm>
            <a:off x="0" y="4610025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http://www.statisticbrain.com/quitting-smoking-statistics/</a:t>
            </a:r>
          </a:p>
        </p:txBody>
      </p:sp>
      <p:sp>
        <p:nvSpPr>
          <p:cNvPr id="89" name="Shape 89"/>
          <p:cNvSpPr/>
          <p:nvPr/>
        </p:nvSpPr>
        <p:spPr>
          <a:xfrm>
            <a:off x="3042333" y="1962469"/>
            <a:ext cx="3059334" cy="12185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1"/>
                </a:solidFill>
                <a:latin typeface="Arial"/>
              </a:rPr>
              <a:t>70%</a:t>
            </a:r>
          </a:p>
        </p:txBody>
      </p:sp>
      <p:sp>
        <p:nvSpPr>
          <p:cNvPr id="90" name="Shape 90"/>
          <p:cNvSpPr/>
          <p:nvPr/>
        </p:nvSpPr>
        <p:spPr>
          <a:xfrm>
            <a:off x="3028390" y="3626074"/>
            <a:ext cx="3087220" cy="3029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Arial"/>
              </a:rPr>
              <a:t>of smokers want to quit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14550" y="4605425"/>
            <a:ext cx="9144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https://www.cdc.gov/tobacco/data_statistics/fact_sheets/adult_data/cig_smoking/index.htm</a:t>
            </a:r>
          </a:p>
        </p:txBody>
      </p:sp>
      <p:sp>
        <p:nvSpPr>
          <p:cNvPr id="96" name="Shape 96"/>
          <p:cNvSpPr/>
          <p:nvPr/>
        </p:nvSpPr>
        <p:spPr>
          <a:xfrm>
            <a:off x="3028596" y="1962469"/>
            <a:ext cx="3086808" cy="12185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1"/>
                </a:solidFill>
                <a:latin typeface="Arial"/>
              </a:rPr>
              <a:t>20%</a:t>
            </a:r>
          </a:p>
        </p:txBody>
      </p:sp>
      <p:sp>
        <p:nvSpPr>
          <p:cNvPr id="97" name="Shape 97"/>
          <p:cNvSpPr/>
          <p:nvPr/>
        </p:nvSpPr>
        <p:spPr>
          <a:xfrm>
            <a:off x="2015443" y="3626074"/>
            <a:ext cx="5113115" cy="306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Arial"/>
              </a:rPr>
              <a:t>of deaths every year are from smoking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Overall Problem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200000"/>
              </a:lnSpc>
              <a:spcBef>
                <a:spcPts val="0"/>
              </a:spcBef>
              <a:buFont typeface="Oswald Light"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Smoking cessation methods are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often tedious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Font typeface="Oswald Light"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Smokers who rely on willpower for smoking cessation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often fail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Font typeface="Oswald Light"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Tobacco use is the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leading preventable cause of death</a:t>
            </a: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 in the U.S.</a:t>
            </a:r>
            <a:br>
              <a:rPr lang="en">
                <a:latin typeface="Oswald Light"/>
                <a:ea typeface="Oswald Light"/>
                <a:cs typeface="Oswald Light"/>
                <a:sym typeface="Oswald Light"/>
              </a:rPr>
            </a:br>
          </a:p>
        </p:txBody>
      </p:sp>
      <p:sp>
        <p:nvSpPr>
          <p:cNvPr id="104" name="Shape 104"/>
          <p:cNvSpPr txBox="1"/>
          <p:nvPr/>
        </p:nvSpPr>
        <p:spPr>
          <a:xfrm>
            <a:off x="4319300" y="4850650"/>
            <a:ext cx="15441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0" y="4629275"/>
            <a:ext cx="9144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https://www.cdc.gov/tobacco/data_statistics/fact_sheets/adult_data/cig_smoking/index.htm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Research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 Light"/>
            </a:pPr>
            <a:r>
              <a:rPr lang="en" sz="1800">
                <a:latin typeface="Oswald Light"/>
                <a:ea typeface="Oswald Light"/>
                <a:cs typeface="Oswald Light"/>
                <a:sym typeface="Oswald Light"/>
              </a:rPr>
              <a:t>Questionnaires powered by Google Survey.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 Light"/>
            </a:pPr>
            <a:r>
              <a:rPr lang="en" sz="1800">
                <a:latin typeface="Oswald Light"/>
                <a:ea typeface="Oswald Light"/>
                <a:cs typeface="Oswald Light"/>
                <a:sym typeface="Oswald Light"/>
              </a:rPr>
              <a:t>Detailed information from one-on-one interviews.</a:t>
            </a:r>
          </a:p>
        </p:txBody>
      </p:sp>
      <p:pic>
        <p:nvPicPr>
          <p:cNvPr descr="Forms response chart. Question title: If yes to the above question, which methods did you use to quit smoking? (Check all that apply). Number of responses: 32 responses.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575" y="2603075"/>
            <a:ext cx="4498901" cy="2352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Forms response chart. Question title: How old were you when you started smoking?. Number of responses: 45 responses."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575" y="252225"/>
            <a:ext cx="4498901" cy="2178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Research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 Light"/>
            </a:pPr>
            <a:r>
              <a:rPr lang="en" sz="1800">
                <a:latin typeface="Oswald Light"/>
                <a:ea typeface="Oswald Light"/>
                <a:cs typeface="Oswald Light"/>
                <a:sym typeface="Oswald Light"/>
              </a:rPr>
              <a:t>Questionnaires powered by Google Survey.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 Light"/>
            </a:pPr>
            <a:r>
              <a:rPr lang="en" sz="1800">
                <a:latin typeface="Oswald Light"/>
                <a:ea typeface="Oswald Light"/>
                <a:cs typeface="Oswald Light"/>
                <a:sym typeface="Oswald Light"/>
              </a:rPr>
              <a:t>Detailed information from one-on-one interviews.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588500" y="813150"/>
            <a:ext cx="52032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Themes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Oswald Light"/>
              <a:buChar char="●"/>
            </a:pPr>
            <a:r>
              <a:rPr lang="en" sz="18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Displeasure towards self-reporting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Oswald Light"/>
              <a:buChar char="●"/>
            </a:pPr>
            <a:r>
              <a:rPr lang="en" sz="18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Social influence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Oswald Light"/>
              <a:buChar char="●"/>
            </a:pPr>
            <a:r>
              <a:rPr lang="en" sz="18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Familiarity with electronic cigarette products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Oswald Light"/>
              <a:buChar char="●"/>
            </a:pPr>
            <a:r>
              <a:rPr lang="en" sz="18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Willpower as main quitting method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Tasks</a:t>
            </a:r>
          </a:p>
        </p:txBody>
      </p:sp>
      <p:pic>
        <p:nvPicPr>
          <p:cNvPr descr="smoking1600.pn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925" y="1056175"/>
            <a:ext cx="777948" cy="777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4914450" y="1834125"/>
            <a:ext cx="118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Nicotine/Tar Tracking</a:t>
            </a:r>
          </a:p>
        </p:txBody>
      </p:sp>
      <p:pic>
        <p:nvPicPr>
          <p:cNvPr descr="201719-200.png"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600" y="1056175"/>
            <a:ext cx="777950" cy="7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6340125" y="1834125"/>
            <a:ext cx="118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Quitting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Buddies</a:t>
            </a:r>
          </a:p>
        </p:txBody>
      </p:sp>
      <p:pic>
        <p:nvPicPr>
          <p:cNvPr descr="trigger.png"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5300" y="1056175"/>
            <a:ext cx="777950" cy="7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7652825" y="1834125"/>
            <a:ext cx="118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Analyzing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Triggers</a:t>
            </a:r>
          </a:p>
        </p:txBody>
      </p:sp>
      <p:pic>
        <p:nvPicPr>
          <p:cNvPr descr="cnady.png"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6925" y="2972425"/>
            <a:ext cx="777950" cy="7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4914450" y="3887100"/>
            <a:ext cx="118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Smoking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Alternatives</a:t>
            </a:r>
          </a:p>
        </p:txBody>
      </p:sp>
      <p:pic>
        <p:nvPicPr>
          <p:cNvPr descr="dollar.png" id="134" name="Shape 1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2598" y="2972417"/>
            <a:ext cx="777949" cy="77797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6340125" y="3887100"/>
            <a:ext cx="118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Quantifying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Cost</a:t>
            </a:r>
          </a:p>
        </p:txBody>
      </p:sp>
      <p:pic>
        <p:nvPicPr>
          <p:cNvPr descr="Healthcare-Clinic-icon.png" id="136" name="Shape 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5300" y="2927675"/>
            <a:ext cx="867450" cy="8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7652825" y="3887100"/>
            <a:ext cx="118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Locating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Clinics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